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6AE5D-283D-12AB-A244-283928481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E63322-4048-1A2A-CF9D-E12C05345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73344-2257-F71E-D7AA-757628BB7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D44B7-9DA0-E6AF-CD67-F1DB94C1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1D647-08D9-A590-82C8-1B2EBC83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037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26EF9-4C67-77CD-7778-A82C8ADAB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A69C97-1E82-723D-4B9D-05D4B21BE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CBF35-B2DF-0808-C276-73F922D8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0DCAC-C0A2-8A43-9503-9751D854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30607-2ACF-E81F-20D1-1FBEA31C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489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14951-768D-16E9-63FD-69C0D4BA00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E55F4F-7395-8CDD-D955-558384EC9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69E3F-54F9-7098-77C5-6075B051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0B099-F885-32B5-AE47-022AEA2E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21A2-11C2-6EED-FD57-C608704FF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8720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8288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3144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5074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1710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4752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6638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4172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771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8C07-BE13-8133-B1A0-397913BDC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B15CD-F92E-98BE-7329-4EB9A12066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BD8E2F-B1B4-F413-A8D4-D369B0697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F5ED4-75DC-002E-86AE-52E13CCD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EBC693-E8BB-3D64-7566-F23834837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2008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41199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6618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002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01545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0034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46205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14579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66CC-D556-4CCB-9946-91BB91D8BD46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4D4F6-80E4-470B-84DF-705EB1E7F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090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1BC2-41FD-ABAB-4D1E-05955ED9E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F82B8-A5E5-C202-22B7-2055965CD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B650D-FFD6-7E04-A362-80FBFBA3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A0D84-0E6A-E3C2-99EB-3AAF4390F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41BCD-742C-6BE6-B9C2-A1CA0193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71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28045-2053-49DA-449F-54B48FE22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E8066-8C00-C4A2-7DC9-5D02FAEB2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308262-C063-5087-D98D-0EBCD42DF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75412-7334-E546-1572-FD4E0106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C3714-2573-135B-3031-955CBC9CA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0B10C-2388-D0C1-D96D-B9F3DEAB2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31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DA1F-4EDB-4EF9-9FBD-D05154FE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DCB13-FB33-A31F-1282-2B99DCEB6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3CA6F6-8E03-E897-C352-03A97C434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CBDABF-A40A-D9A6-12E1-1E55DA2B79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A306C-C5A0-937E-869C-7EBD521E9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C89169-7DD4-E39B-0853-ACD1124E4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D80A01-6B6E-F488-0B10-871FDAFA4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8CB815-C31F-F2C8-FC0C-D6383EB1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653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B0F4C-5035-3DAB-20AF-E50070D45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390C8-467B-0E0B-AE6E-26EA92C30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B1FCF-80A7-1F9F-374D-E978B794D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BAB7FA-E1D5-CB72-0DC4-F285D343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210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3ADA87-77E5-46EB-A2A7-C2D8BD1D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C7F894-36AF-F026-7389-265CE1AA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735DC-BBD6-86AC-56CD-7ADA7994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43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08DF-5698-9E17-77AD-86D33BC15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BE182-99E0-B454-90B5-A3B992FEA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8CB31-B79E-DCB6-8212-79FDFC654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160BC2-A229-C90D-AD24-FB83843B5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3539C-2B79-1518-41A6-372EBBCA5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CCABA-8B1F-1AD7-8F08-9BFF17C4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846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4343-B81C-D36D-8E05-A9133609E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FB5F2B-5538-A1C9-7527-896EE0600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0F8BD-67AC-4688-BBAB-C6D40155B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DF22A-62C8-D2BA-47FC-11CEAC6FD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8B9D2-6960-2057-3D59-2317CFD9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0165E-F6FF-C4F2-F1AF-047A0807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446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82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C1AE0-75B6-07A6-EDBB-853D03D54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37F7C-B612-A3D6-2000-94613EFB2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270BE-7EAB-9574-CA58-EB60E3F6B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44291-3B7A-69CB-C545-A029CCAAC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43284-07D5-EB65-C6C6-15AE1FD76C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472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82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AE05E-2F6A-4014-B513-773E3F35376A}" type="datetimeFigureOut">
              <a:rPr lang="ar-IQ" smtClean="0"/>
              <a:t>27/09/1444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13A0ADA-6720-4339-B562-8F56CB33388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481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8C0C2-6719-9E50-6657-A8CF5DB8BF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3253" y="301559"/>
            <a:ext cx="5175455" cy="2292146"/>
          </a:xfrm>
          <a:solidFill>
            <a:schemeClr val="accent1"/>
          </a:solidFill>
        </p:spPr>
        <p:txBody>
          <a:bodyPr anchor="ctr">
            <a:noAutofit/>
          </a:bodyPr>
          <a:lstStyle/>
          <a:p>
            <a:pPr algn="ctr"/>
            <a:r>
              <a:rPr lang="ar-IQ" sz="12500" dirty="0">
                <a:solidFill>
                  <a:schemeClr val="accent1">
                    <a:lumMod val="20000"/>
                    <a:lumOff val="80000"/>
                  </a:schemeClr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فسلجة بذور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A2925-73CA-4D30-3F97-8CBD2B8A3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0167" y="4785965"/>
            <a:ext cx="6852214" cy="1184563"/>
          </a:xfr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ar-IQ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محاضرة -7-</a:t>
            </a:r>
          </a:p>
          <a:p>
            <a:pPr algn="ctr"/>
            <a:r>
              <a:rPr lang="ar-IQ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أ.د. لمياء محمود سلمان الفريح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2DF9397-DC8E-DE02-93CD-388B4D2D0902}"/>
              </a:ext>
            </a:extLst>
          </p:cNvPr>
          <p:cNvSpPr/>
          <p:nvPr/>
        </p:nvSpPr>
        <p:spPr>
          <a:xfrm>
            <a:off x="3106853" y="2860795"/>
            <a:ext cx="5548746" cy="1604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تحديد عدد البذور</a:t>
            </a:r>
          </a:p>
        </p:txBody>
      </p:sp>
    </p:spTree>
    <p:extLst>
      <p:ext uri="{BB962C8B-B14F-4D97-AF65-F5344CB8AC3E}">
        <p14:creationId xmlns:p14="http://schemas.microsoft.com/office/powerpoint/2010/main" val="123357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437E7-B8EF-1D34-C6E7-9AEFF6D26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36763"/>
            <a:ext cx="8911687" cy="710015"/>
          </a:xfrm>
        </p:spPr>
        <p:txBody>
          <a:bodyPr/>
          <a:lstStyle/>
          <a:p>
            <a:pPr algn="r"/>
            <a:r>
              <a:rPr lang="ar-IQ" b="1" dirty="0"/>
              <a:t>تحديد عدد البذور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791E8-EA31-4C7E-8BAD-CAB25B11C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946778"/>
            <a:ext cx="10817224" cy="4964444"/>
          </a:xfrm>
        </p:spPr>
        <p:txBody>
          <a:bodyPr/>
          <a:lstStyle/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تحمل محاصيل الحبوب بذورها في اشكال ثمرية مختلفة:</a:t>
            </a: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الذره الصفراء</a:t>
            </a: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الحنطة والشعير</a:t>
            </a: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الشوفان والرز</a:t>
            </a: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زهرة الشمس</a:t>
            </a: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الباقلاء وفول الصويا والسمسم</a:t>
            </a: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فستق الحقل</a:t>
            </a: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متى يتحدد عدد البذور، في اي مرحلة من حياة النبات؟</a:t>
            </a: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هل هناك علاقة بين العوامل البيئية الغير مناسبة اذا حدثت في المرحلة الاولى والثالثة؟</a:t>
            </a: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كيف يؤثر التخصيل على عدد البذور؟</a:t>
            </a:r>
            <a:endParaRPr lang="ar-IQ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8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6084F-D015-BAA1-8D99-B02C36143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962" y="946778"/>
            <a:ext cx="8911687" cy="1016933"/>
          </a:xfrm>
        </p:spPr>
        <p:txBody>
          <a:bodyPr/>
          <a:lstStyle/>
          <a:p>
            <a:pPr algn="r"/>
            <a:r>
              <a:rPr lang="ar-IQ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مكونات عدد البذور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5285B-3D06-462D-5E07-99A3408C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351" y="2233534"/>
            <a:ext cx="10515261" cy="3677688"/>
          </a:xfrm>
        </p:spPr>
        <p:txBody>
          <a:bodyPr>
            <a:normAutofit/>
          </a:bodyPr>
          <a:lstStyle/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عدد البذور يتكون بأبتداء التزهير الفعلي</a:t>
            </a: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عدد البذور الفعلي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PSN</a:t>
            </a:r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Potential Seed Number</a:t>
            </a:r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PSN</a:t>
            </a:r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 في مرحلة النمو الخضري يكون صفر. ثم يبدأ بالزيادة ، متى تحصل الزيادة؟</a:t>
            </a: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ما هي العوامل المؤثره على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PSN</a:t>
            </a:r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 ؟</a:t>
            </a: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هل نحصل على العدد الاقصى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PSN</a:t>
            </a:r>
            <a:r>
              <a:rPr lang="ar-IQ" sz="2000" b="1" dirty="0">
                <a:solidFill>
                  <a:schemeClr val="accent1">
                    <a:lumMod val="50000"/>
                  </a:schemeClr>
                </a:solidFill>
              </a:rPr>
              <a:t> ؟</a:t>
            </a:r>
          </a:p>
          <a:p>
            <a:endParaRPr lang="ar-IQ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57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0790E-D862-6A9C-3E3B-EB9D3467B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23" y="129435"/>
            <a:ext cx="9405990" cy="695024"/>
          </a:xfrm>
        </p:spPr>
        <p:txBody>
          <a:bodyPr/>
          <a:lstStyle/>
          <a:p>
            <a:pPr algn="r"/>
            <a:r>
              <a:rPr lang="ar-IQ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تحديد عدد بذور فول الصويا لوحده المساحة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5D10C-9925-A0EE-518B-D84AAB806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7" y="824459"/>
            <a:ext cx="11079892" cy="5086763"/>
          </a:xfrm>
        </p:spPr>
        <p:txBody>
          <a:bodyPr>
            <a:normAutofit/>
          </a:bodyPr>
          <a:lstStyle/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بذره/م</a:t>
            </a:r>
            <a:r>
              <a:rPr lang="ar-IQ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ar-IQ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نبات/م</a:t>
            </a:r>
            <a:r>
              <a:rPr lang="ar-IQ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IQ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× عقده للنبات × قرنة للعقده × بذور للقرنة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3981455-A7F0-E189-49F4-8607185906A5}"/>
              </a:ext>
            </a:extLst>
          </p:cNvPr>
          <p:cNvSpPr/>
          <p:nvPr/>
        </p:nvSpPr>
        <p:spPr>
          <a:xfrm>
            <a:off x="9158989" y="1274164"/>
            <a:ext cx="1753850" cy="8544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600" b="1" dirty="0"/>
              <a:t>اول ما يؤثر في الحاصل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A75F0B5-766C-E5E2-0DBF-3C9061839F62}"/>
              </a:ext>
            </a:extLst>
          </p:cNvPr>
          <p:cNvSpPr/>
          <p:nvPr/>
        </p:nvSpPr>
        <p:spPr>
          <a:xfrm>
            <a:off x="9226108" y="2128603"/>
            <a:ext cx="2703226" cy="2158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/>
              <a:t>لذا يجب انشاء حقل متكامل يحوي على اكبر عدد من النباتات المنتجة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D16505F-21BD-D97E-C779-6D89859A61AD}"/>
              </a:ext>
            </a:extLst>
          </p:cNvPr>
          <p:cNvSpPr/>
          <p:nvPr/>
        </p:nvSpPr>
        <p:spPr>
          <a:xfrm>
            <a:off x="7310203" y="1369201"/>
            <a:ext cx="1753850" cy="2158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تشير الى عدد التفرعات في النبات</a:t>
            </a:r>
          </a:p>
          <a:p>
            <a:pPr algn="ctr"/>
            <a:r>
              <a:rPr lang="ar-IQ" b="1" dirty="0"/>
              <a:t>كل عقده تنتج اما تفرع او زهره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5D2D69E-7101-133F-F7D1-ABAB0B683E8A}"/>
              </a:ext>
            </a:extLst>
          </p:cNvPr>
          <p:cNvSpPr/>
          <p:nvPr/>
        </p:nvSpPr>
        <p:spPr>
          <a:xfrm>
            <a:off x="6980418" y="3521489"/>
            <a:ext cx="2413419" cy="15777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اذا قل الماء او النيتروجين قلت التفرعات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01315F1-F647-6F8E-3108-4CE9E416A613}"/>
              </a:ext>
            </a:extLst>
          </p:cNvPr>
          <p:cNvSpPr/>
          <p:nvPr/>
        </p:nvSpPr>
        <p:spPr>
          <a:xfrm>
            <a:off x="5507803" y="1274164"/>
            <a:ext cx="1439059" cy="5996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عدد الازهار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BA620DD-E840-CC00-41FD-1ADB9C0962AB}"/>
              </a:ext>
            </a:extLst>
          </p:cNvPr>
          <p:cNvSpPr/>
          <p:nvPr/>
        </p:nvSpPr>
        <p:spPr>
          <a:xfrm>
            <a:off x="5226569" y="2018724"/>
            <a:ext cx="1753849" cy="1873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يمكن ان يقل عدد الازهار اذا حدث اجهاض للازهار او فقد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B8FABAF-069B-BEA4-E599-F106C53E7286}"/>
              </a:ext>
            </a:extLst>
          </p:cNvPr>
          <p:cNvSpPr/>
          <p:nvPr/>
        </p:nvSpPr>
        <p:spPr>
          <a:xfrm>
            <a:off x="2698230" y="1349452"/>
            <a:ext cx="2088632" cy="9890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عدد البذور صفة وراثية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FCE0B89-6AC8-23D2-5AFB-9C800F754320}"/>
              </a:ext>
            </a:extLst>
          </p:cNvPr>
          <p:cNvSpPr/>
          <p:nvPr/>
        </p:nvSpPr>
        <p:spPr>
          <a:xfrm>
            <a:off x="929390" y="2338467"/>
            <a:ext cx="3717561" cy="15777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تتأثر بالعوامل البيئية</a:t>
            </a:r>
          </a:p>
          <a:p>
            <a:pPr algn="ctr"/>
            <a:r>
              <a:rPr lang="ar-IQ" b="1" dirty="0"/>
              <a:t>الصفة الاكثر ثباتاً والاقل تأثرا بالعوامل البيئية</a:t>
            </a:r>
          </a:p>
        </p:txBody>
      </p:sp>
    </p:spTree>
    <p:extLst>
      <p:ext uri="{BB962C8B-B14F-4D97-AF65-F5344CB8AC3E}">
        <p14:creationId xmlns:p14="http://schemas.microsoft.com/office/powerpoint/2010/main" val="8550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80AD-5B8A-3F6D-23DA-7D174B872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406" y="356685"/>
            <a:ext cx="9211117" cy="590093"/>
          </a:xfrm>
        </p:spPr>
        <p:txBody>
          <a:bodyPr>
            <a:normAutofit fontScale="90000"/>
          </a:bodyPr>
          <a:lstStyle/>
          <a:p>
            <a:pPr algn="r"/>
            <a:r>
              <a:rPr lang="ar-IQ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تحديد عدد بذور الحنطةلوحده المساحة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03312-C023-790D-FF76-6D571D469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675" y="1324130"/>
            <a:ext cx="11292705" cy="4312171"/>
          </a:xfrm>
        </p:spPr>
        <p:txBody>
          <a:bodyPr/>
          <a:lstStyle/>
          <a:p>
            <a:endParaRPr lang="ar-IQ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IQ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IQ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IQ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بذره/م</a:t>
            </a:r>
            <a:r>
              <a:rPr lang="ar-IQ" sz="1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ar-IQ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نبات/م</a:t>
            </a:r>
            <a:r>
              <a:rPr lang="ar-IQ" sz="11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IQ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× فرع للنبات × سنبلة للفرع× سنيبلة للسنبلة × زهيره للسنيبلة × 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</a:t>
            </a:r>
            <a:endParaRPr lang="ar-IQ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ar-IQ" dirty="0"/>
          </a:p>
        </p:txBody>
      </p:sp>
      <p:sp>
        <p:nvSpPr>
          <p:cNvPr id="4" name="Flowchart: Sequential Access Storage 3">
            <a:extLst>
              <a:ext uri="{FF2B5EF4-FFF2-40B4-BE49-F238E27FC236}">
                <a16:creationId xmlns:a16="http://schemas.microsoft.com/office/drawing/2014/main" id="{CEAF55D5-1E3F-4EAB-5053-B8C740EBC9E5}"/>
              </a:ext>
            </a:extLst>
          </p:cNvPr>
          <p:cNvSpPr/>
          <p:nvPr/>
        </p:nvSpPr>
        <p:spPr>
          <a:xfrm>
            <a:off x="9657953" y="3488187"/>
            <a:ext cx="1798819" cy="2323476"/>
          </a:xfrm>
          <a:prstGeom prst="flowChartMagneticTap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كمية البذار ونسبة البزوغ</a:t>
            </a:r>
          </a:p>
        </p:txBody>
      </p:sp>
      <p:sp>
        <p:nvSpPr>
          <p:cNvPr id="6" name="Flowchart: Sequential Access Storage 5">
            <a:extLst>
              <a:ext uri="{FF2B5EF4-FFF2-40B4-BE49-F238E27FC236}">
                <a16:creationId xmlns:a16="http://schemas.microsoft.com/office/drawing/2014/main" id="{734D2413-0115-064D-2979-65E70B992678}"/>
              </a:ext>
            </a:extLst>
          </p:cNvPr>
          <p:cNvSpPr/>
          <p:nvPr/>
        </p:nvSpPr>
        <p:spPr>
          <a:xfrm>
            <a:off x="7782715" y="3220677"/>
            <a:ext cx="1798819" cy="2848131"/>
          </a:xfrm>
          <a:prstGeom prst="flowChartMagnetic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هل يمكن الاعتماد على زيادة عدد التفرعات لزبادة الحاصل</a:t>
            </a:r>
          </a:p>
        </p:txBody>
      </p:sp>
      <p:sp>
        <p:nvSpPr>
          <p:cNvPr id="7" name="Flowchart: Sequential Access Storage 6">
            <a:extLst>
              <a:ext uri="{FF2B5EF4-FFF2-40B4-BE49-F238E27FC236}">
                <a16:creationId xmlns:a16="http://schemas.microsoft.com/office/drawing/2014/main" id="{58041B46-BF83-9798-E875-BF6502A250BB}"/>
              </a:ext>
            </a:extLst>
          </p:cNvPr>
          <p:cNvSpPr/>
          <p:nvPr/>
        </p:nvSpPr>
        <p:spPr>
          <a:xfrm>
            <a:off x="5983209" y="3342806"/>
            <a:ext cx="1798819" cy="2848131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تفشل الافرع في تكوين السنابل وخاصة السفلى المتأخره في الظهور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43EF05-D0D0-649E-B406-BCA16A8C95B6}"/>
              </a:ext>
            </a:extLst>
          </p:cNvPr>
          <p:cNvSpPr/>
          <p:nvPr/>
        </p:nvSpPr>
        <p:spPr>
          <a:xfrm>
            <a:off x="2506224" y="2135995"/>
            <a:ext cx="3667594" cy="4147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/>
              <a:t>صفات ملازمة للصنف</a:t>
            </a:r>
          </a:p>
        </p:txBody>
      </p:sp>
      <p:sp>
        <p:nvSpPr>
          <p:cNvPr id="9" name="Flowchart: Sequential Access Storage 8">
            <a:extLst>
              <a:ext uri="{FF2B5EF4-FFF2-40B4-BE49-F238E27FC236}">
                <a16:creationId xmlns:a16="http://schemas.microsoft.com/office/drawing/2014/main" id="{B571A05A-0CC7-9F47-207B-25E109522908}"/>
              </a:ext>
            </a:extLst>
          </p:cNvPr>
          <p:cNvSpPr/>
          <p:nvPr/>
        </p:nvSpPr>
        <p:spPr>
          <a:xfrm>
            <a:off x="2664341" y="4110424"/>
            <a:ext cx="1798819" cy="1960591"/>
          </a:xfrm>
          <a:prstGeom prst="flowChartMagneticTap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يتأثر عدد الزهيرات بالكثافة النباتية</a:t>
            </a:r>
            <a:r>
              <a:rPr lang="en-US" b="1" dirty="0"/>
              <a:t>)</a:t>
            </a:r>
            <a:r>
              <a:rPr lang="ar-IQ" b="1" dirty="0"/>
              <a:t>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3D4EB63-48F8-F4E3-6A2E-AEB37D9CD05E}"/>
              </a:ext>
            </a:extLst>
          </p:cNvPr>
          <p:cNvSpPr/>
          <p:nvPr/>
        </p:nvSpPr>
        <p:spPr>
          <a:xfrm>
            <a:off x="2328419" y="3049247"/>
            <a:ext cx="3807502" cy="8619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يؤثر الشد المائي والنايتروجين وعوامل البيئة في هذين الصفتين</a:t>
            </a:r>
          </a:p>
        </p:txBody>
      </p:sp>
      <p:sp>
        <p:nvSpPr>
          <p:cNvPr id="11" name="Flowchart: Sequential Access Storage 10">
            <a:extLst>
              <a:ext uri="{FF2B5EF4-FFF2-40B4-BE49-F238E27FC236}">
                <a16:creationId xmlns:a16="http://schemas.microsoft.com/office/drawing/2014/main" id="{14BF2492-97D2-E444-6311-6F36F35F7F84}"/>
              </a:ext>
            </a:extLst>
          </p:cNvPr>
          <p:cNvSpPr/>
          <p:nvPr/>
        </p:nvSpPr>
        <p:spPr>
          <a:xfrm>
            <a:off x="631986" y="3342806"/>
            <a:ext cx="1926338" cy="3158509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تمثل عدد الازهار التي تعطي بذور ناضجة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484D84F-2C77-4E78-93D2-609D7A0F74EC}"/>
              </a:ext>
            </a:extLst>
          </p:cNvPr>
          <p:cNvSpPr/>
          <p:nvPr/>
        </p:nvSpPr>
        <p:spPr>
          <a:xfrm rot="20163513">
            <a:off x="316871" y="1958510"/>
            <a:ext cx="2011548" cy="5900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نسبة الاخصاب</a:t>
            </a:r>
          </a:p>
        </p:txBody>
      </p:sp>
    </p:spTree>
    <p:extLst>
      <p:ext uri="{BB962C8B-B14F-4D97-AF65-F5344CB8AC3E}">
        <p14:creationId xmlns:p14="http://schemas.microsoft.com/office/powerpoint/2010/main" val="125613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9ED74-189E-15B6-AAFB-970A07D17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3711" y="329784"/>
            <a:ext cx="9540901" cy="704537"/>
          </a:xfrm>
        </p:spPr>
        <p:txBody>
          <a:bodyPr>
            <a:normAutofit fontScale="90000"/>
          </a:bodyPr>
          <a:lstStyle/>
          <a:p>
            <a:pPr algn="r"/>
            <a:br>
              <a:rPr lang="ar-IQ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0" lang="ar-IQ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anose="020B0502020202020204"/>
                <a:ea typeface="+mj-ea"/>
                <a:cs typeface="Tahoma" panose="020B0604030504040204" pitchFamily="34" charset="0"/>
              </a:rPr>
              <a:t>تحديد عدد بذور الذره الصفراء لوحده المساحة</a:t>
            </a:r>
            <a:endParaRPr lang="ar-IQ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66916-6F26-47B5-D20A-64EA72FE9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484026"/>
            <a:ext cx="10817224" cy="4112403"/>
          </a:xfrm>
        </p:spPr>
        <p:txBody>
          <a:bodyPr>
            <a:normAutofit/>
          </a:bodyPr>
          <a:lstStyle/>
          <a:p>
            <a:endParaRPr lang="ar-IQ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IQ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بذره/م</a:t>
            </a:r>
            <a:r>
              <a:rPr lang="ar-IQ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ar-IQ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نبات/م</a:t>
            </a:r>
            <a:r>
              <a:rPr lang="ar-IQ" sz="1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IQ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× عرنوص للنبات × صف للعرنوص × سنيبلة للصف ×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</a:t>
            </a:r>
            <a:endParaRPr lang="ar-IQ" sz="2000" dirty="0"/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446181F5-8F10-F21A-CE82-E95234DA7E18}"/>
              </a:ext>
            </a:extLst>
          </p:cNvPr>
          <p:cNvSpPr/>
          <p:nvPr/>
        </p:nvSpPr>
        <p:spPr>
          <a:xfrm>
            <a:off x="9488775" y="2263515"/>
            <a:ext cx="1543986" cy="1165485"/>
          </a:xfrm>
          <a:prstGeom prst="cloudCallout">
            <a:avLst>
              <a:gd name="adj1" fmla="val -49002"/>
              <a:gd name="adj2" fmla="val -45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الكثافة النباتية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FB6F0A06-0C23-CB51-79FF-B4CD16D1A7D7}"/>
              </a:ext>
            </a:extLst>
          </p:cNvPr>
          <p:cNvSpPr/>
          <p:nvPr/>
        </p:nvSpPr>
        <p:spPr>
          <a:xfrm>
            <a:off x="7405141" y="2776927"/>
            <a:ext cx="2083634" cy="2141645"/>
          </a:xfrm>
          <a:prstGeom prst="cloudCallout">
            <a:avLst>
              <a:gd name="adj1" fmla="val -19976"/>
              <a:gd name="adj2" fmla="val -72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مناشئ العرانيص تظهر من اباط الاوراق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88200A3A-E5D9-A3D4-28EF-0615BB13FE51}"/>
              </a:ext>
            </a:extLst>
          </p:cNvPr>
          <p:cNvSpPr/>
          <p:nvPr/>
        </p:nvSpPr>
        <p:spPr>
          <a:xfrm>
            <a:off x="3402767" y="2435902"/>
            <a:ext cx="3672590" cy="1356609"/>
          </a:xfrm>
          <a:prstGeom prst="cloudCallout">
            <a:avLst>
              <a:gd name="adj1" fmla="val -10539"/>
              <a:gd name="adj2" fmla="val -64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كلا الصفتين صفات ثابتة حتى عند تغير الظروف البيئية 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E6C52BA2-E51F-8EC1-04EE-415E2827FEDE}"/>
              </a:ext>
            </a:extLst>
          </p:cNvPr>
          <p:cNvSpPr/>
          <p:nvPr/>
        </p:nvSpPr>
        <p:spPr>
          <a:xfrm>
            <a:off x="145244" y="2960557"/>
            <a:ext cx="3172918" cy="3235478"/>
          </a:xfrm>
          <a:prstGeom prst="cloudCallout">
            <a:avLst>
              <a:gd name="adj1" fmla="val 22959"/>
              <a:gd name="adj2" fmla="val -68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/>
              <a:t>تتأثر بالظروف البيئية وخاصة درجات الحراره والرطوبة النسبية وتزامن التزهير الذكري والانثوي </a:t>
            </a:r>
            <a:r>
              <a:rPr lang="en-US" b="1" dirty="0"/>
              <a:t>Synchronization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58107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78D57-47E3-2FD2-ACF2-7B2F33329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748" y="219375"/>
            <a:ext cx="8911687" cy="515142"/>
          </a:xfrm>
        </p:spPr>
        <p:txBody>
          <a:bodyPr>
            <a:normAutofit fontScale="90000"/>
          </a:bodyPr>
          <a:lstStyle/>
          <a:p>
            <a:pPr algn="r"/>
            <a:r>
              <a:rPr lang="ar-IQ" sz="2800" b="1" dirty="0"/>
              <a:t>النبات تحت سطح التربة ويتكون العرنوص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94244-351B-A298-30D6-2953598D2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66110"/>
            <a:ext cx="8915400" cy="3595242"/>
          </a:xfrm>
        </p:spPr>
        <p:txBody>
          <a:bodyPr/>
          <a:lstStyle/>
          <a:p>
            <a:r>
              <a:rPr lang="ar-IQ" b="1" dirty="0">
                <a:solidFill>
                  <a:schemeClr val="accent1">
                    <a:lumMod val="50000"/>
                  </a:schemeClr>
                </a:solidFill>
              </a:rPr>
              <a:t>مناشئ البذور لا تتكون الاقبل 1-2 اسبوع من خروج الحريره (العرنوص العلوي)</a:t>
            </a:r>
          </a:p>
          <a:p>
            <a:r>
              <a:rPr lang="ar-IQ" b="1" dirty="0">
                <a:solidFill>
                  <a:schemeClr val="accent1">
                    <a:lumMod val="50000"/>
                  </a:schemeClr>
                </a:solidFill>
              </a:rPr>
              <a:t>هل مناشئ البذور تتأثر بالعوامل البيئية؟</a:t>
            </a:r>
          </a:p>
          <a:p>
            <a:r>
              <a:rPr lang="ar-IQ" b="1" dirty="0">
                <a:solidFill>
                  <a:schemeClr val="accent1">
                    <a:lumMod val="50000"/>
                  </a:schemeClr>
                </a:solidFill>
              </a:rPr>
              <a:t>كيف تتأثر نسبة الاخصاب للصف او العرنوص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SET</a:t>
            </a:r>
            <a:r>
              <a:rPr lang="ar-IQ" b="1" dirty="0">
                <a:solidFill>
                  <a:schemeClr val="accent1">
                    <a:lumMod val="50000"/>
                  </a:schemeClr>
                </a:solidFill>
              </a:rPr>
              <a:t>؟</a:t>
            </a:r>
          </a:p>
          <a:p>
            <a:r>
              <a:rPr lang="ar-IQ" b="1" dirty="0">
                <a:solidFill>
                  <a:schemeClr val="accent1">
                    <a:lumMod val="50000"/>
                  </a:schemeClr>
                </a:solidFill>
              </a:rPr>
              <a:t>العرنوص يحمل زهيرات ذكرية والنوره الذكرية تحمل زهيرات انثوية.</a:t>
            </a:r>
          </a:p>
          <a:p>
            <a:r>
              <a:rPr lang="ar-IQ" b="1" dirty="0">
                <a:solidFill>
                  <a:schemeClr val="accent1">
                    <a:lumMod val="50000"/>
                  </a:schemeClr>
                </a:solidFill>
              </a:rPr>
              <a:t>سنيبلة الذره الصفراء تحمل 3 زهيرات </a:t>
            </a:r>
          </a:p>
          <a:p>
            <a:r>
              <a:rPr lang="ar-IQ" b="1" dirty="0">
                <a:solidFill>
                  <a:schemeClr val="accent1">
                    <a:lumMod val="50000"/>
                  </a:schemeClr>
                </a:solidFill>
              </a:rPr>
              <a:t>عدد البذور لوحدة المساحة يعتمد على مقدرة الصنف والكثافة النباتية.</a:t>
            </a:r>
          </a:p>
        </p:txBody>
      </p:sp>
    </p:spTree>
    <p:extLst>
      <p:ext uri="{BB962C8B-B14F-4D97-AF65-F5344CB8AC3E}">
        <p14:creationId xmlns:p14="http://schemas.microsoft.com/office/powerpoint/2010/main" val="147643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10771</TotalTime>
  <Words>406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Aldhabi</vt:lpstr>
      <vt:lpstr>Arial</vt:lpstr>
      <vt:lpstr>Calibri</vt:lpstr>
      <vt:lpstr>Calibri Light</vt:lpstr>
      <vt:lpstr>Century Gothic</vt:lpstr>
      <vt:lpstr>Wingdings 3</vt:lpstr>
      <vt:lpstr>Office Theme</vt:lpstr>
      <vt:lpstr>Wisp</vt:lpstr>
      <vt:lpstr>فسلجة بذور</vt:lpstr>
      <vt:lpstr>تحديد عدد البذور</vt:lpstr>
      <vt:lpstr>مكونات عدد البذور</vt:lpstr>
      <vt:lpstr>تحديد عدد بذور فول الصويا لوحده المساحة</vt:lpstr>
      <vt:lpstr>تحديد عدد بذور الحنطةلوحده المساحة</vt:lpstr>
      <vt:lpstr> تحديد عدد بذور الذره الصفراء لوحده المساحة</vt:lpstr>
      <vt:lpstr>النبات تحت سطح التربة ويتكون العرنوص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فسلجة بذور</dc:title>
  <dc:creator>LENOVO</dc:creator>
  <cp:lastModifiedBy>LENOVO</cp:lastModifiedBy>
  <cp:revision>3</cp:revision>
  <dcterms:created xsi:type="dcterms:W3CDTF">2022-11-26T17:20:59Z</dcterms:created>
  <dcterms:modified xsi:type="dcterms:W3CDTF">2023-04-25T06:03:38Z</dcterms:modified>
</cp:coreProperties>
</file>